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handoutMasterIdLst>
    <p:handoutMasterId r:id="rId11"/>
  </p:handoutMasterIdLst>
  <p:sldIdLst>
    <p:sldId id="256" r:id="rId2"/>
    <p:sldId id="336" r:id="rId3"/>
    <p:sldId id="337" r:id="rId4"/>
    <p:sldId id="338" r:id="rId5"/>
    <p:sldId id="339" r:id="rId6"/>
    <p:sldId id="340" r:id="rId7"/>
    <p:sldId id="341" r:id="rId8"/>
    <p:sldId id="342"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43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snapToObjects="1">
      <p:cViewPr varScale="1">
        <p:scale>
          <a:sx n="40" d="100"/>
          <a:sy n="40" d="100"/>
        </p:scale>
        <p:origin x="-120" y="-95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snapToObjects="1">
      <p:cViewPr varScale="1">
        <p:scale>
          <a:sx n="55" d="100"/>
          <a:sy n="55" d="100"/>
        </p:scale>
        <p:origin x="1656" y="84"/>
      </p:cViewPr>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Tree>
    <p:extLst>
      <p:ext uri="{BB962C8B-B14F-4D97-AF65-F5344CB8AC3E}">
        <p14:creationId xmlns:p14="http://schemas.microsoft.com/office/powerpoint/2010/main" val="34298065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593A85B-47FB-E048-9D12-76CF1C559CAE}" type="datetimeFigureOut">
              <a:rPr lang="en-US" smtClean="0"/>
              <a:pPr/>
              <a:t>9/6/13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11EC26-8E68-C74E-BC19-8516359D8027}" type="slidenum">
              <a:rPr lang="en-US" smtClean="0"/>
              <a:pPr/>
              <a:t>‹#›</a:t>
            </a:fld>
            <a:endParaRPr lang="en-US" dirty="0"/>
          </a:p>
        </p:txBody>
      </p:sp>
    </p:spTree>
    <p:extLst>
      <p:ext uri="{BB962C8B-B14F-4D97-AF65-F5344CB8AC3E}">
        <p14:creationId xmlns:p14="http://schemas.microsoft.com/office/powerpoint/2010/main" val="199250956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5ECC24C-6066-DF4B-9032-A12D786FF942}" type="datetimeFigureOut">
              <a:rPr lang="en-US" smtClean="0"/>
              <a:pPr/>
              <a:t>9/6/13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B4E1C7E-D202-4740-ADEE-7D0C6AEFA548}"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ECC24C-6066-DF4B-9032-A12D786FF942}" type="datetimeFigureOut">
              <a:rPr lang="en-US" smtClean="0"/>
              <a:pPr/>
              <a:t>9/6/13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B4E1C7E-D202-4740-ADEE-7D0C6AEFA548}"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ECC24C-6066-DF4B-9032-A12D786FF942}" type="datetimeFigureOut">
              <a:rPr lang="en-US" smtClean="0"/>
              <a:pPr/>
              <a:t>9/6/13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B4E1C7E-D202-4740-ADEE-7D0C6AEFA548}"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ECC24C-6066-DF4B-9032-A12D786FF942}" type="datetimeFigureOut">
              <a:rPr lang="en-US" smtClean="0"/>
              <a:pPr/>
              <a:t>9/6/13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B4E1C7E-D202-4740-ADEE-7D0C6AEFA548}"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ECC24C-6066-DF4B-9032-A12D786FF942}" type="datetimeFigureOut">
              <a:rPr lang="en-US" smtClean="0"/>
              <a:pPr/>
              <a:t>9/6/13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B4E1C7E-D202-4740-ADEE-7D0C6AEFA548}"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5ECC24C-6066-DF4B-9032-A12D786FF942}" type="datetimeFigureOut">
              <a:rPr lang="en-US" smtClean="0"/>
              <a:pPr/>
              <a:t>9/6/13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B4E1C7E-D202-4740-ADEE-7D0C6AEFA548}"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ECC24C-6066-DF4B-9032-A12D786FF942}" type="datetimeFigureOut">
              <a:rPr lang="en-US" smtClean="0"/>
              <a:pPr/>
              <a:t>9/6/13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B4E1C7E-D202-4740-ADEE-7D0C6AEFA548}"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5ECC24C-6066-DF4B-9032-A12D786FF942}" type="datetimeFigureOut">
              <a:rPr lang="en-US" smtClean="0"/>
              <a:pPr/>
              <a:t>9/6/13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B4E1C7E-D202-4740-ADEE-7D0C6AEFA548}"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ECC24C-6066-DF4B-9032-A12D786FF942}" type="datetimeFigureOut">
              <a:rPr lang="en-US" smtClean="0"/>
              <a:pPr/>
              <a:t>9/6/13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B4E1C7E-D202-4740-ADEE-7D0C6AEFA54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ECC24C-6066-DF4B-9032-A12D786FF942}" type="datetimeFigureOut">
              <a:rPr lang="en-US" smtClean="0"/>
              <a:pPr/>
              <a:t>9/6/13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B4E1C7E-D202-4740-ADEE-7D0C6AEFA548}"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ECC24C-6066-DF4B-9032-A12D786FF942}" type="datetimeFigureOut">
              <a:rPr lang="en-US" smtClean="0"/>
              <a:pPr/>
              <a:t>9/6/13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B4E1C7E-D202-4740-ADEE-7D0C6AEFA548}"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ECC24C-6066-DF4B-9032-A12D786FF942}" type="datetimeFigureOut">
              <a:rPr lang="en-US" smtClean="0"/>
              <a:pPr/>
              <a:t>9/6/13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4E1C7E-D202-4740-ADEE-7D0C6AEFA548}"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6" name="Rectangle 2"/>
          <p:cNvSpPr>
            <a:spLocks noGrp="1" noChangeArrowheads="1"/>
          </p:cNvSpPr>
          <p:nvPr>
            <p:ph type="ctrTitle"/>
          </p:nvPr>
        </p:nvSpPr>
        <p:spPr>
          <a:xfrm>
            <a:off x="762000" y="304800"/>
            <a:ext cx="7772400" cy="1774825"/>
          </a:xfrm>
        </p:spPr>
        <p:txBody>
          <a:bodyPr>
            <a:normAutofit/>
          </a:bodyPr>
          <a:lstStyle/>
          <a:p>
            <a:r>
              <a:rPr lang="en-US" i="1" dirty="0" smtClean="0">
                <a:solidFill>
                  <a:srgbClr val="000000"/>
                </a:solidFill>
              </a:rPr>
              <a:t>Take the </a:t>
            </a:r>
            <a:r>
              <a:rPr lang="en-US" dirty="0">
                <a:solidFill>
                  <a:srgbClr val="000000"/>
                </a:solidFill>
              </a:rPr>
              <a:t>PREP </a:t>
            </a:r>
            <a:r>
              <a:rPr lang="en-US" i="1" dirty="0" smtClean="0">
                <a:solidFill>
                  <a:srgbClr val="000000"/>
                </a:solidFill>
              </a:rPr>
              <a:t>Survey</a:t>
            </a:r>
            <a:endParaRPr lang="en-US" i="1" dirty="0">
              <a:solidFill>
                <a:srgbClr val="000000"/>
              </a:solidFill>
            </a:endParaRPr>
          </a:p>
        </p:txBody>
      </p:sp>
      <p:sp>
        <p:nvSpPr>
          <p:cNvPr id="8" name="Subtitle 7"/>
          <p:cNvSpPr>
            <a:spLocks noGrp="1"/>
          </p:cNvSpPr>
          <p:nvPr>
            <p:ph type="subTitle" idx="1"/>
          </p:nvPr>
        </p:nvSpPr>
        <p:spPr>
          <a:xfrm>
            <a:off x="1371600" y="4693324"/>
            <a:ext cx="6400800" cy="1478876"/>
          </a:xfrm>
        </p:spPr>
        <p:txBody>
          <a:bodyPr>
            <a:normAutofit fontScale="92500" lnSpcReduction="20000"/>
          </a:bodyPr>
          <a:lstStyle/>
          <a:p>
            <a:endParaRPr lang="en-US" dirty="0" smtClean="0">
              <a:solidFill>
                <a:srgbClr val="000000"/>
              </a:solidFill>
            </a:endParaRPr>
          </a:p>
          <a:p>
            <a:r>
              <a:rPr lang="en-US" dirty="0" smtClean="0">
                <a:solidFill>
                  <a:srgbClr val="000000"/>
                </a:solidFill>
              </a:rPr>
              <a:t>11</a:t>
            </a:r>
            <a:r>
              <a:rPr lang="en-US" baseline="30000" dirty="0" smtClean="0">
                <a:solidFill>
                  <a:srgbClr val="000000"/>
                </a:solidFill>
              </a:rPr>
              <a:t>th</a:t>
            </a:r>
            <a:r>
              <a:rPr lang="en-US" dirty="0" smtClean="0">
                <a:solidFill>
                  <a:srgbClr val="000000"/>
                </a:solidFill>
              </a:rPr>
              <a:t> Grade </a:t>
            </a:r>
          </a:p>
          <a:p>
            <a:r>
              <a:rPr lang="en-US" dirty="0" smtClean="0">
                <a:solidFill>
                  <a:srgbClr val="000000"/>
                </a:solidFill>
              </a:rPr>
              <a:t>Advisory Activity </a:t>
            </a:r>
            <a:endParaRPr lang="en-US" dirty="0"/>
          </a:p>
        </p:txBody>
      </p:sp>
      <p:pic>
        <p:nvPicPr>
          <p:cNvPr id="7"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38355" t="21875" r="31747" b="40594"/>
          <a:stretch/>
        </p:blipFill>
        <p:spPr bwMode="auto">
          <a:xfrm>
            <a:off x="2110740" y="2079625"/>
            <a:ext cx="4800600" cy="29870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dirty="0" smtClean="0"/>
              <a:t>Take the PREP</a:t>
            </a:r>
          </a:p>
        </p:txBody>
      </p:sp>
      <p:sp>
        <p:nvSpPr>
          <p:cNvPr id="9219" name="Content Placeholder 2"/>
          <p:cNvSpPr>
            <a:spLocks noGrp="1"/>
          </p:cNvSpPr>
          <p:nvPr>
            <p:ph idx="1"/>
          </p:nvPr>
        </p:nvSpPr>
        <p:spPr>
          <a:xfrm>
            <a:off x="0" y="1600200"/>
            <a:ext cx="3733800" cy="4953000"/>
          </a:xfrm>
        </p:spPr>
        <p:txBody>
          <a:bodyPr/>
          <a:lstStyle/>
          <a:p>
            <a:r>
              <a:rPr lang="en-US" dirty="0" smtClean="0"/>
              <a:t>Be honest</a:t>
            </a:r>
          </a:p>
          <a:p>
            <a:pPr lvl="1"/>
            <a:r>
              <a:rPr lang="en-US" dirty="0" smtClean="0"/>
              <a:t>In order to get an accurate profile of your personal readiness, answer truthfully</a:t>
            </a:r>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38355" t="21875" r="31747" b="12712"/>
          <a:stretch/>
        </p:blipFill>
        <p:spPr bwMode="auto">
          <a:xfrm>
            <a:off x="4343400" y="1600200"/>
            <a:ext cx="4800600" cy="52061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699631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1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5800" y="2581275"/>
            <a:ext cx="7842250" cy="24923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10243" name="Title 1"/>
          <p:cNvSpPr>
            <a:spLocks noGrp="1"/>
          </p:cNvSpPr>
          <p:nvPr>
            <p:ph type="title"/>
          </p:nvPr>
        </p:nvSpPr>
        <p:spPr/>
        <p:txBody>
          <a:bodyPr/>
          <a:lstStyle/>
          <a:p>
            <a:r>
              <a:rPr lang="en-US" dirty="0" smtClean="0"/>
              <a:t>Score the PREP</a:t>
            </a:r>
          </a:p>
        </p:txBody>
      </p:sp>
      <p:sp>
        <p:nvSpPr>
          <p:cNvPr id="10244" name="Content Placeholder 2"/>
          <p:cNvSpPr>
            <a:spLocks noGrp="1"/>
          </p:cNvSpPr>
          <p:nvPr>
            <p:ph idx="1"/>
          </p:nvPr>
        </p:nvSpPr>
        <p:spPr>
          <a:xfrm>
            <a:off x="457200" y="1600200"/>
            <a:ext cx="8229600" cy="5181600"/>
          </a:xfrm>
        </p:spPr>
        <p:txBody>
          <a:bodyPr>
            <a:normAutofit/>
          </a:bodyPr>
          <a:lstStyle/>
          <a:p>
            <a:r>
              <a:rPr lang="en-US" sz="2600" dirty="0" smtClean="0"/>
              <a:t>Count the number of each type of response you gave on the PREP and record it in the chart. </a:t>
            </a:r>
          </a:p>
          <a:p>
            <a:endParaRPr lang="en-US" sz="2600" dirty="0" smtClean="0"/>
          </a:p>
          <a:p>
            <a:endParaRPr lang="en-US" sz="2600" dirty="0" smtClean="0"/>
          </a:p>
          <a:p>
            <a:endParaRPr lang="en-US" sz="2600" dirty="0" smtClean="0"/>
          </a:p>
          <a:p>
            <a:endParaRPr lang="en-US" sz="2600" dirty="0" smtClean="0"/>
          </a:p>
          <a:p>
            <a:pPr>
              <a:buFont typeface="Arial" pitchFamily="34" charset="0"/>
              <a:buNone/>
            </a:pPr>
            <a:endParaRPr lang="en-US" sz="2600" dirty="0" smtClean="0"/>
          </a:p>
          <a:p>
            <a:endParaRPr lang="en-US" sz="1000" dirty="0" smtClean="0"/>
          </a:p>
          <a:p>
            <a:r>
              <a:rPr lang="en-US" sz="2600" dirty="0" smtClean="0"/>
              <a:t>Then, color in the boxes according to the directions for each response.</a:t>
            </a:r>
          </a:p>
          <a:p>
            <a:pPr lvl="1"/>
            <a:r>
              <a:rPr lang="en-US" sz="2200" dirty="0" smtClean="0"/>
              <a:t>Do this for each set of questions</a:t>
            </a:r>
          </a:p>
          <a:p>
            <a:endParaRPr lang="en-US" sz="2600" dirty="0" smtClean="0"/>
          </a:p>
        </p:txBody>
      </p:sp>
      <p:cxnSp>
        <p:nvCxnSpPr>
          <p:cNvPr id="8" name="Straight Arrow Connector 7"/>
          <p:cNvCxnSpPr>
            <a:cxnSpLocks noChangeShapeType="1"/>
          </p:cNvCxnSpPr>
          <p:nvPr/>
        </p:nvCxnSpPr>
        <p:spPr bwMode="auto">
          <a:xfrm rot="5400000">
            <a:off x="4953000" y="2438400"/>
            <a:ext cx="838200" cy="533400"/>
          </a:xfrm>
          <a:prstGeom prst="straightConnector1">
            <a:avLst/>
          </a:prstGeom>
          <a:noFill/>
          <a:ln w="63500">
            <a:solidFill>
              <a:schemeClr val="accent2"/>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13" name="Straight Arrow Connector 12"/>
          <p:cNvCxnSpPr>
            <a:cxnSpLocks noChangeShapeType="1"/>
          </p:cNvCxnSpPr>
          <p:nvPr/>
        </p:nvCxnSpPr>
        <p:spPr bwMode="auto">
          <a:xfrm rot="5400000" flipH="1" flipV="1">
            <a:off x="3468687" y="4760913"/>
            <a:ext cx="684213" cy="153988"/>
          </a:xfrm>
          <a:prstGeom prst="straightConnector1">
            <a:avLst/>
          </a:prstGeom>
          <a:noFill/>
          <a:ln w="63500">
            <a:solidFill>
              <a:srgbClr val="9BBB59"/>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32243772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dirty="0" smtClean="0"/>
              <a:t>Personal Readiness Profile</a:t>
            </a:r>
          </a:p>
        </p:txBody>
      </p:sp>
      <p:sp>
        <p:nvSpPr>
          <p:cNvPr id="11267" name="Content Placeholder 2"/>
          <p:cNvSpPr>
            <a:spLocks noGrp="1"/>
          </p:cNvSpPr>
          <p:nvPr>
            <p:ph idx="1"/>
          </p:nvPr>
        </p:nvSpPr>
        <p:spPr>
          <a:xfrm>
            <a:off x="457200" y="1600200"/>
            <a:ext cx="3505200" cy="4800600"/>
          </a:xfrm>
        </p:spPr>
        <p:txBody>
          <a:bodyPr>
            <a:normAutofit/>
          </a:bodyPr>
          <a:lstStyle/>
          <a:p>
            <a:r>
              <a:rPr lang="en-US" altLang="ja-JP" dirty="0" smtClean="0"/>
              <a:t>Completed scoring shows a profile of personal readiness.</a:t>
            </a:r>
          </a:p>
          <a:p>
            <a:r>
              <a:rPr lang="en-US" dirty="0" smtClean="0"/>
              <a:t>Each colored bar represents readiness in that area</a:t>
            </a:r>
          </a:p>
        </p:txBody>
      </p:sp>
      <p:pic>
        <p:nvPicPr>
          <p:cNvPr id="11268"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843338" y="1828800"/>
            <a:ext cx="5122862"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568097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57200" y="3822700"/>
            <a:ext cx="8180388" cy="2425700"/>
          </a:xfrm>
          <a:prstGeom prst="rect">
            <a:avLst/>
          </a:pr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pic>
      <p:sp>
        <p:nvSpPr>
          <p:cNvPr id="12291" name="Title 1"/>
          <p:cNvSpPr>
            <a:spLocks noGrp="1"/>
          </p:cNvSpPr>
          <p:nvPr>
            <p:ph type="title"/>
          </p:nvPr>
        </p:nvSpPr>
        <p:spPr/>
        <p:txBody>
          <a:bodyPr/>
          <a:lstStyle/>
          <a:p>
            <a:r>
              <a:rPr lang="en-US" dirty="0" smtClean="0"/>
              <a:t>Expectations and Self-Efficacy</a:t>
            </a:r>
          </a:p>
        </p:txBody>
      </p:sp>
      <p:sp>
        <p:nvSpPr>
          <p:cNvPr id="12292" name="Content Placeholder 2"/>
          <p:cNvSpPr>
            <a:spLocks noGrp="1"/>
          </p:cNvSpPr>
          <p:nvPr>
            <p:ph idx="1"/>
          </p:nvPr>
        </p:nvSpPr>
        <p:spPr>
          <a:xfrm>
            <a:off x="457200" y="1600200"/>
            <a:ext cx="8229600" cy="2133600"/>
          </a:xfrm>
        </p:spPr>
        <p:txBody>
          <a:bodyPr/>
          <a:lstStyle/>
          <a:p>
            <a:r>
              <a:rPr lang="en-US" sz="2400" dirty="0" smtClean="0"/>
              <a:t>These items are about your belief in yourself and your ability to be successful in college.</a:t>
            </a:r>
          </a:p>
          <a:p>
            <a:r>
              <a:rPr lang="en-US" sz="2400" dirty="0" smtClean="0"/>
              <a:t>This student is </a:t>
            </a:r>
            <a:r>
              <a:rPr lang="en-US" sz="2400" b="1" i="1" dirty="0" smtClean="0"/>
              <a:t>developing readiness</a:t>
            </a:r>
            <a:r>
              <a:rPr lang="en-US" sz="2400" dirty="0" smtClean="0"/>
              <a:t> in this area. </a:t>
            </a:r>
          </a:p>
          <a:p>
            <a:pPr lvl="1"/>
            <a:r>
              <a:rPr lang="en-US" sz="2400" dirty="0" smtClean="0"/>
              <a:t>She needs to work on building belief in her ability to be successful in school and in college.</a:t>
            </a:r>
          </a:p>
        </p:txBody>
      </p:sp>
      <p:cxnSp>
        <p:nvCxnSpPr>
          <p:cNvPr id="7" name="Straight Arrow Connector 6"/>
          <p:cNvCxnSpPr>
            <a:cxnSpLocks noChangeShapeType="1"/>
          </p:cNvCxnSpPr>
          <p:nvPr/>
        </p:nvCxnSpPr>
        <p:spPr bwMode="auto">
          <a:xfrm rot="5400000">
            <a:off x="2247900" y="4076700"/>
            <a:ext cx="2895600" cy="533400"/>
          </a:xfrm>
          <a:prstGeom prst="straightConnector1">
            <a:avLst/>
          </a:prstGeom>
          <a:noFill/>
          <a:ln w="50800">
            <a:solidFill>
              <a:srgbClr val="F79646"/>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17940564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dirty="0" smtClean="0"/>
              <a:t>Effort and Persistence</a:t>
            </a:r>
          </a:p>
        </p:txBody>
      </p:sp>
      <p:sp>
        <p:nvSpPr>
          <p:cNvPr id="13315" name="Content Placeholder 2"/>
          <p:cNvSpPr>
            <a:spLocks noGrp="1"/>
          </p:cNvSpPr>
          <p:nvPr>
            <p:ph idx="1"/>
          </p:nvPr>
        </p:nvSpPr>
        <p:spPr>
          <a:xfrm>
            <a:off x="457200" y="1600200"/>
            <a:ext cx="8229600" cy="2362200"/>
          </a:xfrm>
        </p:spPr>
        <p:txBody>
          <a:bodyPr>
            <a:normAutofit lnSpcReduction="10000"/>
          </a:bodyPr>
          <a:lstStyle/>
          <a:p>
            <a:r>
              <a:rPr lang="en-US" sz="2400" dirty="0" smtClean="0"/>
              <a:t>These items are about how much effort or hard work you are willing to put into your schoolwork and how much you persist, or keep trying, in the face of challenges.</a:t>
            </a:r>
          </a:p>
          <a:p>
            <a:r>
              <a:rPr lang="en-US" sz="2400" dirty="0" smtClean="0"/>
              <a:t>This student is </a:t>
            </a:r>
            <a:r>
              <a:rPr lang="en-US" sz="2400" b="1" i="1" dirty="0" smtClean="0"/>
              <a:t>developing readiness</a:t>
            </a:r>
            <a:r>
              <a:rPr lang="en-US" sz="2400" dirty="0" smtClean="0"/>
              <a:t> in this area. </a:t>
            </a:r>
          </a:p>
          <a:p>
            <a:pPr lvl="1"/>
            <a:r>
              <a:rPr lang="en-US" sz="2400" dirty="0" smtClean="0"/>
              <a:t>She needs to work on developing strategies to keep trying her best, even when things get difficult or boring.</a:t>
            </a:r>
          </a:p>
        </p:txBody>
      </p:sp>
      <p:pic>
        <p:nvPicPr>
          <p:cNvPr id="13316"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63538" y="4330700"/>
            <a:ext cx="8323262" cy="2222500"/>
          </a:xfrm>
          <a:prstGeom prst="rect">
            <a:avLst/>
          </a:pr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pic>
      <p:cxnSp>
        <p:nvCxnSpPr>
          <p:cNvPr id="5" name="Straight Arrow Connector 4"/>
          <p:cNvCxnSpPr>
            <a:cxnSpLocks noChangeShapeType="1"/>
          </p:cNvCxnSpPr>
          <p:nvPr/>
        </p:nvCxnSpPr>
        <p:spPr bwMode="auto">
          <a:xfrm rot="5400000">
            <a:off x="2781300" y="4152900"/>
            <a:ext cx="2971800" cy="914400"/>
          </a:xfrm>
          <a:prstGeom prst="straightConnector1">
            <a:avLst/>
          </a:prstGeom>
          <a:noFill/>
          <a:ln w="50800">
            <a:solidFill>
              <a:srgbClr val="F79646"/>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10077762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dirty="0" smtClean="0"/>
              <a:t>Self-Regulated Learning</a:t>
            </a:r>
          </a:p>
        </p:txBody>
      </p:sp>
      <p:sp>
        <p:nvSpPr>
          <p:cNvPr id="14339" name="Content Placeholder 2"/>
          <p:cNvSpPr>
            <a:spLocks noGrp="1"/>
          </p:cNvSpPr>
          <p:nvPr>
            <p:ph idx="1"/>
          </p:nvPr>
        </p:nvSpPr>
        <p:spPr>
          <a:xfrm>
            <a:off x="533400" y="1600200"/>
            <a:ext cx="8229600" cy="2667000"/>
          </a:xfrm>
        </p:spPr>
        <p:txBody>
          <a:bodyPr/>
          <a:lstStyle/>
          <a:p>
            <a:r>
              <a:rPr lang="en-US" sz="2200" dirty="0" smtClean="0"/>
              <a:t>These items are about the strategies you use to manage your own learning – like setting goals, managing your time, and using study strategies. College requires you to be an independent learner – you are responsible for your own learning.</a:t>
            </a:r>
          </a:p>
          <a:p>
            <a:r>
              <a:rPr lang="en-US" sz="2200" dirty="0" smtClean="0"/>
              <a:t>This student is </a:t>
            </a:r>
            <a:r>
              <a:rPr lang="en-US" sz="2200" b="1" i="1" dirty="0" smtClean="0"/>
              <a:t>developing readiness</a:t>
            </a:r>
            <a:r>
              <a:rPr lang="en-US" sz="2200" dirty="0" smtClean="0"/>
              <a:t> in this area. </a:t>
            </a:r>
          </a:p>
          <a:p>
            <a:pPr lvl="1"/>
            <a:r>
              <a:rPr lang="en-US" sz="2200" dirty="0" smtClean="0"/>
              <a:t>She needs to work on developing strategies to manage herself and her learning.</a:t>
            </a:r>
          </a:p>
          <a:p>
            <a:endParaRPr lang="en-US" sz="2200" dirty="0" smtClean="0"/>
          </a:p>
        </p:txBody>
      </p:sp>
      <p:pic>
        <p:nvPicPr>
          <p:cNvPr id="14340"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38200" y="4419600"/>
            <a:ext cx="80137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Arrow Connector 4"/>
          <p:cNvCxnSpPr>
            <a:cxnSpLocks noChangeShapeType="1"/>
          </p:cNvCxnSpPr>
          <p:nvPr/>
        </p:nvCxnSpPr>
        <p:spPr bwMode="auto">
          <a:xfrm rot="5400000">
            <a:off x="2362200" y="4495800"/>
            <a:ext cx="2819400" cy="685800"/>
          </a:xfrm>
          <a:prstGeom prst="straightConnector1">
            <a:avLst/>
          </a:prstGeom>
          <a:noFill/>
          <a:ln w="50800">
            <a:solidFill>
              <a:srgbClr val="F79646"/>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3626734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Next Advisory   </a:t>
            </a:r>
          </a:p>
        </p:txBody>
      </p:sp>
      <p:sp>
        <p:nvSpPr>
          <p:cNvPr id="15363" name="Content Placeholder 2"/>
          <p:cNvSpPr>
            <a:spLocks noGrp="1"/>
          </p:cNvSpPr>
          <p:nvPr>
            <p:ph idx="1"/>
          </p:nvPr>
        </p:nvSpPr>
        <p:spPr>
          <a:xfrm>
            <a:off x="0" y="1600200"/>
            <a:ext cx="9144000" cy="4648200"/>
          </a:xfrm>
        </p:spPr>
        <p:txBody>
          <a:bodyPr/>
          <a:lstStyle/>
          <a:p>
            <a:r>
              <a:rPr lang="en-US" dirty="0" smtClean="0"/>
              <a:t>Students will use their PREP results to:</a:t>
            </a:r>
            <a:endParaRPr lang="en-US" dirty="0"/>
          </a:p>
          <a:p>
            <a:pPr lvl="1"/>
            <a:r>
              <a:rPr lang="en-US" dirty="0" smtClean="0"/>
              <a:t>Identify ways to build on their strengths</a:t>
            </a:r>
          </a:p>
          <a:p>
            <a:pPr lvl="1"/>
            <a:r>
              <a:rPr lang="en-US" dirty="0" smtClean="0"/>
              <a:t>Identify ways to improve on their biggest areas of need</a:t>
            </a:r>
          </a:p>
        </p:txBody>
      </p:sp>
      <p:pic>
        <p:nvPicPr>
          <p:cNvPr id="4"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876801" y="3493960"/>
            <a:ext cx="4267200" cy="33640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251841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4359</TotalTime>
  <Words>306</Words>
  <Application>Microsoft Macintosh PowerPoint</Application>
  <PresentationFormat>On-screen Show (4:3)</PresentationFormat>
  <Paragraphs>36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Take the PREP Survey</vt:lpstr>
      <vt:lpstr>Take the PREP</vt:lpstr>
      <vt:lpstr>Score the PREP</vt:lpstr>
      <vt:lpstr>Personal Readiness Profile</vt:lpstr>
      <vt:lpstr>Expectations and Self-Efficacy</vt:lpstr>
      <vt:lpstr>Effort and Persistence</vt:lpstr>
      <vt:lpstr>Self-Regulated Learning</vt:lpstr>
      <vt:lpstr>Next Advisory   </vt:lpstr>
    </vt:vector>
  </TitlesOfParts>
  <Company>University of Minnesota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Mindset</dc:title>
  <dc:creator>Angie Pohl</dc:creator>
  <cp:lastModifiedBy>Tschida, Tracy</cp:lastModifiedBy>
  <cp:revision>95</cp:revision>
  <dcterms:created xsi:type="dcterms:W3CDTF">2011-06-17T01:11:16Z</dcterms:created>
  <dcterms:modified xsi:type="dcterms:W3CDTF">2013-09-06T18:49:45Z</dcterms:modified>
</cp:coreProperties>
</file>